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2"/>
  </p:notesMasterIdLst>
  <p:handoutMasterIdLst>
    <p:handoutMasterId r:id="rId23"/>
  </p:handoutMasterIdLst>
  <p:sldIdLst>
    <p:sldId id="272" r:id="rId2"/>
    <p:sldId id="372" r:id="rId3"/>
    <p:sldId id="368" r:id="rId4"/>
    <p:sldId id="349" r:id="rId5"/>
    <p:sldId id="367" r:id="rId6"/>
    <p:sldId id="369" r:id="rId7"/>
    <p:sldId id="371" r:id="rId8"/>
    <p:sldId id="370" r:id="rId9"/>
    <p:sldId id="322" r:id="rId10"/>
    <p:sldId id="323" r:id="rId11"/>
    <p:sldId id="354" r:id="rId12"/>
    <p:sldId id="355" r:id="rId13"/>
    <p:sldId id="356" r:id="rId14"/>
    <p:sldId id="366" r:id="rId15"/>
    <p:sldId id="357" r:id="rId16"/>
    <p:sldId id="358" r:id="rId17"/>
    <p:sldId id="373" r:id="rId18"/>
    <p:sldId id="364" r:id="rId19"/>
    <p:sldId id="363" r:id="rId20"/>
    <p:sldId id="365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3B10D"/>
    <a:srgbClr val="F3960D"/>
    <a:srgbClr val="087DB8"/>
    <a:srgbClr val="0E8AC8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294" autoAdjust="0"/>
    <p:restoredTop sz="95803" autoAdjust="0"/>
  </p:normalViewPr>
  <p:slideViewPr>
    <p:cSldViewPr>
      <p:cViewPr varScale="1">
        <p:scale>
          <a:sx n="158" d="100"/>
          <a:sy n="158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9359C6-A904-4A93-99F8-5E11A338E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5410DF-F3B6-4F78-8CB1-6BA0BD366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this graph with graphical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5410DF-F3B6-4F78-8CB1-6BA0BD366A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this slide into two: R&amp;R</a:t>
            </a:r>
            <a:r>
              <a:rPr lang="en-US" baseline="0" dirty="0" smtClean="0"/>
              <a:t> Infra and </a:t>
            </a:r>
            <a:r>
              <a:rPr lang="en-US" baseline="0" dirty="0" err="1" smtClean="0"/>
              <a:t>Indl</a:t>
            </a:r>
            <a:r>
              <a:rPr lang="en-US" baseline="0" dirty="0" smtClean="0"/>
              <a:t>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5410DF-F3B6-4F78-8CB1-6BA0BD366A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Ref: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G O Ms No 21, Housing (RH A1) Dept, </a:t>
            </a:r>
            <a:r>
              <a:rPr lang="en-US" dirty="0" err="1" smtClean="0"/>
              <a:t>dt</a:t>
            </a:r>
            <a:r>
              <a:rPr lang="en-US" dirty="0" smtClean="0"/>
              <a:t> 02.07.2011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err="1" smtClean="0"/>
              <a:t>Lr</a:t>
            </a:r>
            <a:r>
              <a:rPr lang="en-US" dirty="0" smtClean="0"/>
              <a:t> No 1205/CRR/SRO/PT&amp;HS, 2009, </a:t>
            </a:r>
            <a:r>
              <a:rPr lang="en-US" dirty="0" err="1" smtClean="0"/>
              <a:t>Dt</a:t>
            </a:r>
            <a:r>
              <a:rPr lang="en-US" dirty="0" smtClean="0"/>
              <a:t>: 30.08.2011, 02.11.2012 and 13.12.2012 of Commissioner (R &amp; R)</a:t>
            </a: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3C0A3-BC7F-4068-9C11-AFA80DA41EA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Ref: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G O Ms No 21, Housing (RH A1) Dept, </a:t>
            </a:r>
            <a:r>
              <a:rPr lang="en-US" dirty="0" err="1" smtClean="0"/>
              <a:t>dt</a:t>
            </a:r>
            <a:r>
              <a:rPr lang="en-US" dirty="0" smtClean="0"/>
              <a:t> 02.07.2011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err="1" smtClean="0"/>
              <a:t>Lr</a:t>
            </a:r>
            <a:r>
              <a:rPr lang="en-US" dirty="0" smtClean="0"/>
              <a:t> No 1205/CRR/SRO/PT&amp;HS, 2009, </a:t>
            </a:r>
            <a:r>
              <a:rPr lang="en-US" dirty="0" err="1" smtClean="0"/>
              <a:t>Dt</a:t>
            </a:r>
            <a:r>
              <a:rPr lang="en-US" dirty="0" smtClean="0"/>
              <a:t>: 30.08.2011, 02.11.2012 and 13.12.2012 of Commissioner (R &amp; R)</a:t>
            </a: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3C0A3-BC7F-4068-9C11-AFA80DA41EA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A619-977F-4E2F-88A0-EE596276F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B46E-2769-49F6-B52F-A4C1CF532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52330-1779-41CE-875A-DED8EC3D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FF0D-4E06-45F6-ADAD-707DFE4E0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9B0D-EEE3-47AD-B533-60C63440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4C56-C65C-44D2-943F-E798BEF94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0913-D0F5-42DA-A735-FF49311AF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48B8-2506-4769-B801-3089B6FF1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03E9-AC94-4D78-B79D-18859944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EF4C-E175-4CEA-9C90-194EDA80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AD3-313C-4092-8FB1-568B5A611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3C84D2C-FA3E-47F1-9C93-DEE9B7A89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RRBanner_Green"/>
          <p:cNvPicPr>
            <a:picLocks noGrp="1" noChangeAspect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52400"/>
            <a:ext cx="8610600" cy="1143000"/>
          </a:xfrm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76400"/>
            <a:ext cx="8763000" cy="4800600"/>
          </a:xfrm>
        </p:spPr>
        <p:txBody>
          <a:bodyPr/>
          <a:lstStyle/>
          <a:p>
            <a:pPr marR="0" algn="ctr" eaLnBrk="1" hangingPunct="1"/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 </a:t>
            </a:r>
          </a:p>
          <a:p>
            <a:pPr marR="0" algn="ctr" eaLnBrk="1" hangingPunct="1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Respected Chief Secretary to Government</a:t>
            </a:r>
          </a:p>
          <a:p>
            <a:pPr marR="0" algn="ctr" eaLnBrk="1" hangingPunct="1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GoAP</a:t>
            </a:r>
          </a:p>
          <a:p>
            <a:pPr marR="0" algn="ctr" eaLnBrk="1" hangingPunct="1"/>
            <a:endParaRPr lang="en-US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Dr.T.K.Sreedevi IAS</a:t>
            </a: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Commissioner(R&amp;R)</a:t>
            </a: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Irrigation &amp; CAD Department.</a:t>
            </a:r>
          </a:p>
          <a:p>
            <a:pPr marR="0" algn="ctr" eaLnBrk="1" hangingPunct="1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09.05.2013</a:t>
            </a:r>
            <a:endParaRPr lang="en-US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FA8E-524E-4550-95E7-F59145FC4257}" type="slidenum">
              <a:rPr lang="en-US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FE8D-5F78-4E9A-9293-0CF1EAD7937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752276"/>
          <a:ext cx="8686800" cy="4877124"/>
        </p:xfrm>
        <a:graphic>
          <a:graphicData uri="http://schemas.openxmlformats.org/drawingml/2006/table">
            <a:tbl>
              <a:tblPr/>
              <a:tblGrid>
                <a:gridCol w="5486400"/>
                <a:gridCol w="3200400"/>
              </a:tblGrid>
              <a:tr h="3813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Wages for small farmers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375 days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labour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Wages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625 days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Subsistence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allowance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 days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Vulnerable persons (Annuity Policy)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Rs.500/- monthly pension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Members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registered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Fishermen co- operative Society/Fishing license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holders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 days minimum agricultural wages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families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the project affected areas having fishing rights in the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river/pond/dam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Fishing rights in the reservoir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3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Additional Benefit for ST PDFs For loss of customary rights/usage of forest produce.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 days MAW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Additional Benefit for Tribal PAFs resettled outside the district or outside tribal area 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1066800"/>
            <a:ext cx="8610600" cy="533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IN" sz="4000" b="1" kern="0" dirty="0">
                <a:solidFill>
                  <a:srgbClr val="FFFF00"/>
                </a:solidFill>
                <a:latin typeface="Times New Roman" pitchFamily="18" charset="0"/>
                <a:ea typeface="Arial" pitchFamily="-110" charset="0"/>
                <a:cs typeface="Times New Roman" pitchFamily="18" charset="0"/>
              </a:rPr>
              <a:t>Individual Benefits - Contd…</a:t>
            </a:r>
            <a:endParaRPr lang="en-US" sz="4000" b="1" kern="0" dirty="0">
              <a:solidFill>
                <a:srgbClr val="FFFF00"/>
              </a:solidFill>
              <a:latin typeface="Times New Roman" pitchFamily="18" charset="0"/>
              <a:ea typeface="Arial" pitchFamily="-110" charset="0"/>
              <a:cs typeface="Times New Roman" pitchFamily="18" charset="0"/>
            </a:endParaRPr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9CB4B-2D90-48A1-9F73-8986BD476F1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129540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Priority Projects </a:t>
            </a:r>
            <a:endParaRPr lang="en-IN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2362200"/>
            <a:ext cx="8763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Dr.K.L.Rao Sagar Pulichintala Project</a:t>
            </a:r>
          </a:p>
          <a:p>
            <a:pPr marL="514350" indent="-514350"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Guntur &amp; Nalgonda Districts</a:t>
            </a:r>
          </a:p>
          <a:p>
            <a:pPr marL="514350" indent="-514350">
              <a:defRPr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  Sripada Yellampally Project</a:t>
            </a:r>
          </a:p>
          <a:p>
            <a:pPr marL="514350" indent="-514350"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Karimnagar &amp; Adilabad Districts </a:t>
            </a:r>
          </a:p>
          <a:p>
            <a:pPr marL="514350" indent="-514350">
              <a:defRPr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Date of Impounding of Water – July 2013</a:t>
            </a:r>
          </a:p>
          <a:p>
            <a:pPr marL="514350" indent="-514350">
              <a:defRPr/>
            </a:pPr>
            <a:endParaRPr lang="en-IN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6C4F1-FE8B-436C-BD52-94556F8148F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10243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371600"/>
          <a:ext cx="8534400" cy="477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335280"/>
                <a:gridCol w="1706880"/>
                <a:gridCol w="1880729"/>
                <a:gridCol w="191911"/>
                <a:gridCol w="1341120"/>
                <a:gridCol w="1706880"/>
              </a:tblGrid>
              <a:tr h="18574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IN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villages under submergence</a:t>
                      </a:r>
                      <a:endParaRPr lang="en-IN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villages under submergence upto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min level*</a:t>
                      </a:r>
                      <a:endParaRPr lang="en-IN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R&amp;R Centres identified</a:t>
                      </a:r>
                      <a:endParaRPr lang="en-IN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R&amp;R Centres developed</a:t>
                      </a:r>
                      <a:endParaRPr lang="en-IN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259">
                <a:tc gridSpan="7"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Pulichintala</a:t>
                      </a:r>
                      <a:r>
                        <a:rPr lang="en-US" sz="2400" b="1" i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</a:t>
                      </a:r>
                      <a:endParaRPr lang="en-IN" sz="2400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25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Guntur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25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Nalgonda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259">
                <a:tc gridSpan="7"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Yellampally</a:t>
                      </a:r>
                      <a:r>
                        <a:rPr lang="en-US" sz="2400" b="1" i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</a:t>
                      </a:r>
                      <a:endParaRPr lang="en-IN" sz="2400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25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Karimnagar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25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Adilabad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94" name="TextBox 9"/>
          <p:cNvSpPr txBox="1">
            <a:spLocks noChangeArrowheads="1"/>
          </p:cNvSpPr>
          <p:nvPr/>
        </p:nvSpPr>
        <p:spPr bwMode="auto">
          <a:xfrm>
            <a:off x="457200" y="6027003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minimum amount of water contemplated to store is 25 TMC in   </a:t>
            </a:r>
          </a:p>
          <a:p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Pulichintala Project and  10 TMC in Yellampally Project</a:t>
            </a:r>
            <a:r>
              <a:rPr lang="en-US" i="1" dirty="0">
                <a:solidFill>
                  <a:srgbClr val="FFFF00"/>
                </a:solidFill>
              </a:rPr>
              <a:t>.</a:t>
            </a:r>
            <a:endParaRPr lang="en-IN" i="1" dirty="0">
              <a:solidFill>
                <a:srgbClr val="FFFF00"/>
              </a:solidFill>
            </a:endParaRPr>
          </a:p>
        </p:txBody>
      </p:sp>
      <p:sp>
        <p:nvSpPr>
          <p:cNvPr id="10295" name="TextBox 6"/>
          <p:cNvSpPr txBox="1">
            <a:spLocks noChangeArrowheads="1"/>
          </p:cNvSpPr>
          <p:nvPr/>
        </p:nvSpPr>
        <p:spPr bwMode="auto">
          <a:xfrm>
            <a:off x="0" y="685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Submergence Villages and R&amp;R centres </a:t>
            </a:r>
            <a:endParaRPr lang="en-IN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0F60-1BDF-4020-8296-E94F31E1601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1267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81000" y="1219200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House sites distributed </a:t>
            </a:r>
            <a:endParaRPr lang="en-IN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951038"/>
          <a:ext cx="8305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10411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PDFs Identified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Plots available in the R&amp;R Centres 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House site pattas distributed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105">
                <a:tc gridSpan="4"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Pulichintala</a:t>
                      </a:r>
                      <a:r>
                        <a:rPr lang="en-US" sz="2400" b="1" i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</a:t>
                      </a:r>
                      <a:endParaRPr lang="en-IN" sz="2400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10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Guntur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6447*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6051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4365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10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Nalgonda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6722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6786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5916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105">
                <a:tc gridSpan="4"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Yellampally</a:t>
                      </a:r>
                      <a:r>
                        <a:rPr lang="en-US" sz="2400" b="1" i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</a:t>
                      </a:r>
                      <a:endParaRPr lang="en-IN" sz="2400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10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Karimnagar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7552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7552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5124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10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Adilabad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5415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4900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2629</a:t>
                      </a:r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311" name="TextBox 6"/>
          <p:cNvSpPr txBox="1">
            <a:spLocks noChangeArrowheads="1"/>
          </p:cNvSpPr>
          <p:nvPr/>
        </p:nvSpPr>
        <p:spPr bwMode="auto">
          <a:xfrm>
            <a:off x="685800" y="58674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Guntur, the original PDFs are 5522; 925 Major sons </a:t>
            </a:r>
            <a:r>
              <a:rPr lang="en-US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30-06-2012 are added instead of date of 4(1) Notification.</a:t>
            </a:r>
            <a:endParaRPr lang="en-IN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CEA96-0F86-4BC1-97AC-AFCE812C5D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2291" name="Picture 4" descr="RRBanner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04800" y="685800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Status of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Housing&amp; Infrastructure </a:t>
            </a:r>
            <a:endParaRPr lang="en-IN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27387" y="1325880"/>
          <a:ext cx="9171387" cy="521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03616"/>
                <a:gridCol w="176705"/>
                <a:gridCol w="1241764"/>
                <a:gridCol w="1320102"/>
                <a:gridCol w="1676400"/>
                <a:gridCol w="1752600"/>
              </a:tblGrid>
              <a:tr h="16256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PDFs Identified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Houses grounded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Houses Completed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Expenditure on Infrastructure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2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Rs.Crs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Expenditure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on Individual Benefits (Rs. </a:t>
                      </a:r>
                      <a:r>
                        <a:rPr lang="en-US" sz="22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Crs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07">
                <a:tc gridSpan="7">
                  <a:txBody>
                    <a:bodyPr/>
                    <a:lstStyle/>
                    <a:p>
                      <a:r>
                        <a:rPr lang="en-US" sz="2200" b="1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Pulichintala</a:t>
                      </a:r>
                      <a:r>
                        <a:rPr lang="en-US" sz="2200" b="1" i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</a:t>
                      </a:r>
                      <a:endParaRPr lang="en-IN" sz="2200" b="1" i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8960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Guntur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6447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2858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1534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79.95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49.37(44.8%)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17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Nalgonda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6722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2555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19.03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48.44(46.4%)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607">
                <a:tc gridSpan="7">
                  <a:txBody>
                    <a:bodyPr/>
                    <a:lstStyle/>
                    <a:p>
                      <a:r>
                        <a:rPr lang="en-US" sz="2200" b="1" i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Yellampally</a:t>
                      </a:r>
                      <a:r>
                        <a:rPr lang="en-US" sz="2200" b="1" i="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</a:t>
                      </a:r>
                      <a:endParaRPr lang="en-IN" sz="2200" b="1" i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000" b="1" dirty="0">
                        <a:solidFill>
                          <a:srgbClr val="F3B1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986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Karimnagar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7552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3445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2789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68.96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67.39(75.3%)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6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Adilabad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5415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26.37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73.74(97.5%)</a:t>
                      </a:r>
                      <a:endParaRPr lang="en-IN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BA94D-7D3C-47DA-B177-0A133ECBFED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8"/>
          <p:cNvSpPr txBox="1">
            <a:spLocks/>
          </p:cNvSpPr>
          <p:nvPr/>
        </p:nvSpPr>
        <p:spPr>
          <a:xfrm>
            <a:off x="228600" y="1066800"/>
            <a:ext cx="8686800" cy="5791200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Pulichintala Project :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Guntur District.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"/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Short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fall in Distribution of house site pattas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number of  Major sons is not capped and is increasing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"/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Resolve issue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448 enjoyers of Kethavaram Endowment lands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Nalgonda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District.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5000"/>
              <a:buFont typeface="Wingdings 2" pitchFamily="18" charset="2"/>
              <a:buChar char=""/>
              <a:defRPr/>
            </a:pPr>
            <a:endParaRPr lang="en-US" sz="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6000"/>
              <a:buFont typeface="Wingdings 2" pitchFamily="18" charset="2"/>
              <a:buChar char=""/>
              <a:defRPr/>
            </a:pPr>
            <a:r>
              <a:rPr lang="en-I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Krishna  River water scheme (Rs. 22 cr) is  a non starter.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6000"/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Provision of water for construction is a major hurdle.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6000"/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issue of 2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R&amp;R Centre at Nemalipuri and Chintriyala</a:t>
            </a:r>
            <a:endParaRPr lang="en-IN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96000"/>
              <a:buFont typeface="Wingdings 2" pitchFamily="18" charset="2"/>
              <a:buChar char=""/>
              <a:defRPr/>
            </a:pPr>
            <a:r>
              <a:rPr lang="en-I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Pace of work and prioritising schedule of activities is sub optimal : where as  </a:t>
            </a: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46.4% </a:t>
            </a:r>
            <a:r>
              <a:rPr lang="en-IN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individual benefits paid but only 13% of  infrastructure works completed</a:t>
            </a:r>
            <a:r>
              <a:rPr lang="en-IN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8EA85-BE21-4341-BE18-096DD5D6568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14339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8"/>
          <p:cNvSpPr txBox="1">
            <a:spLocks/>
          </p:cNvSpPr>
          <p:nvPr/>
        </p:nvSpPr>
        <p:spPr>
          <a:xfrm>
            <a:off x="381000" y="1219200"/>
            <a:ext cx="8458200" cy="5334000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Yellampally Project : Issues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300" b="1" dirty="0">
              <a:solidFill>
                <a:srgbClr val="F3B10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Karimnagar District.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R&amp;R centers development nascent in case of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centers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SES yet to be completed in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Konapur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village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Housing started in only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5/8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R&amp;R centres</a:t>
            </a:r>
          </a:p>
          <a:p>
            <a:pPr lvl="1">
              <a:buFont typeface="Wingdings 2" pitchFamily="18" charset="2"/>
              <a:buChar char=""/>
              <a:defRPr/>
            </a:pPr>
            <a:endParaRPr lang="en-US" sz="1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Adilabad District.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Housing  yet to start  in all R&amp;R centers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House site pattas yet to be distributed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4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R&amp;R centers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Structure compensation issue  to be sorted out  for 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Karnamamidi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       </a:t>
            </a:r>
          </a:p>
          <a:p>
            <a:pPr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adthanpally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Gullakota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Rapally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Villages.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Land acquisition issues not sorted out :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Karnamamidi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padthanpally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Gullakota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Rapally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Villages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2" pitchFamily="18" charset="2"/>
              <a:buChar char=""/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Issues of open land attached to structures to be sorted out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8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47244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4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Bottlenecks in R&amp;R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Policy  - 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Date of implementation of benefits to major daughters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50% land acquisition cap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small and marginal farmers.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Need to revise housing grant.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Focus on Livelihoods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0327F-B4EC-4D63-9045-EF20EDE3240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0"/>
              </a:lnSpc>
              <a:buFontTx/>
              <a:buChar char="•"/>
            </a:pPr>
            <a:endParaRPr lang="en-IN" sz="200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200000"/>
              </a:lnSpc>
            </a:pPr>
            <a:endParaRPr lang="en-IN" sz="2000"/>
          </a:p>
        </p:txBody>
      </p:sp>
      <p:pic>
        <p:nvPicPr>
          <p:cNvPr id="15367" name="Picture 6" descr="RRBanner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8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Bottlenecks in R&amp;R Contd..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Implementation – 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Issues in the establishment of  Infrastructure  and  basic amenities at the R&amp;R center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Phasing of distribution of Individual Benefits.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Selection of R&amp;R Centre – Question of consent of the PDFs and proximity to displaced village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Relocation of villages to be prioritized based on contour levels.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Linkages -  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Issues emanating  in the transition from the submersible village to the R&amp;R center.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0327F-B4EC-4D63-9045-EF20EDE324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0"/>
              </a:lnSpc>
              <a:buFontTx/>
              <a:buChar char="•"/>
            </a:pPr>
            <a:endParaRPr lang="en-IN" sz="200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200000"/>
              </a:lnSpc>
            </a:pPr>
            <a:endParaRPr lang="en-IN" sz="2000"/>
          </a:p>
        </p:txBody>
      </p:sp>
      <p:pic>
        <p:nvPicPr>
          <p:cNvPr id="15367" name="Picture 6" descr="RRBanner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2469E-3837-4F81-9E0E-6F4F56700C2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16387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81000" y="1303337"/>
            <a:ext cx="84582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Important Action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7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Community Mobilization through Gram Sabhas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Expedition of issue of House sites &amp; grounding of houses.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Capping of SES including major sons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 (1)  notification. 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Need to revisit APL norms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Regular PLMC meetings 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Grievance Redressal Cell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Establishment of Linkages with other Departments which 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 as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pull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FF00"/>
              </a:buClr>
              <a:buFont typeface="Wingdings 2" pitchFamily="18" charset="2"/>
              <a:buChar char=""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Contingency plan in place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3B10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6096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Goal</a:t>
            </a:r>
            <a:endParaRPr lang="en-IN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389437"/>
          </a:xfrm>
        </p:spPr>
        <p:txBody>
          <a:bodyPr/>
          <a:lstStyle/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R&amp;R &amp; LA to precede Project completion so as to ensure smooth transition &amp; handing over of the villages to the Requisition Department.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How?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Community mobilisation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Participatory Planning &amp; Implementation 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Robust Monitoring</a:t>
            </a:r>
          </a:p>
          <a:p>
            <a:pPr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MEaL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for concurrent Policy Review</a:t>
            </a: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FF0D-4E06-45F6-ADAD-707DFE4E09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FA6A6-21DE-4CCF-911F-EBA5456E32F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685800" y="2973388"/>
            <a:ext cx="7315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8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457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Financial Achievement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382000" cy="4191000"/>
          </a:xfrm>
        </p:spPr>
        <p:txBody>
          <a:bodyPr/>
          <a:lstStyle/>
          <a:p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FF0D-4E06-45F6-ADAD-707DFE4E09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981199"/>
          <a:ext cx="8686800" cy="4495800"/>
        </p:xfrm>
        <a:graphic>
          <a:graphicData uri="http://schemas.openxmlformats.org/drawingml/2006/table">
            <a:tbl>
              <a:tblPr firstRow="1" bandRow="1">
                <a:solidFill>
                  <a:srgbClr val="0070C0"/>
                </a:solidFill>
                <a:tableStyleId>{5C22544A-7EE6-4342-B048-85BDC9FD1C3A}</a:tableStyleId>
              </a:tblPr>
              <a:tblGrid>
                <a:gridCol w="1654629"/>
                <a:gridCol w="2316480"/>
                <a:gridCol w="1985554"/>
                <a:gridCol w="2730137"/>
              </a:tblGrid>
              <a:tr h="56879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IN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lang="en-IN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BRO</a:t>
                      </a:r>
                      <a:endParaRPr lang="en-IN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EXPENDITURE </a:t>
                      </a:r>
                      <a:endParaRPr lang="en-IN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</a:p>
                    <a:p>
                      <a:pPr marL="0" algn="ctr" rtl="0" eaLnBrk="1" latinLnBrk="0" hangingPunct="1"/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505.65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447.57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240.30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1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</a:p>
                    <a:p>
                      <a:pPr marL="0" algn="ctr" rtl="0" eaLnBrk="1" latinLnBrk="0" hangingPunct="1"/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491.14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447.66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274.45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1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</a:p>
                    <a:p>
                      <a:pPr marL="0" algn="ctr" rtl="0" eaLnBrk="1" latinLnBrk="0" hangingPunct="1"/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533.00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486.01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372.15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1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  <a:p>
                      <a:pPr marL="0" algn="ctr" rtl="0" eaLnBrk="1" latinLnBrk="0" hangingPunct="1"/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438.22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66.08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3.25</a:t>
                      </a:r>
                      <a:endParaRPr kumimoji="0" lang="en-IN" sz="24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6172200" y="15240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Rs. in crores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305800" cy="9144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R&amp;R Activities of Irrigation Projects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a snapshot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382000" cy="51054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sz="2000" dirty="0" smtClean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D72D3-15D5-4A1F-8344-96F6692F794A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6149" name="Picture 4" descr="RRBanner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676399"/>
          <a:ext cx="8610600" cy="554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470"/>
                <a:gridCol w="3093130"/>
              </a:tblGrid>
              <a:tr h="479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3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 of Projects</a:t>
                      </a:r>
                      <a:endParaRPr lang="en-IN" sz="23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Villages affected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PAFs affected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1,41,473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R&amp;R Centres proposed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SES completed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Land acquired for R&amp;R Centres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3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R&amp;R centers completed</a:t>
                      </a:r>
                      <a:endParaRPr lang="en-IN" sz="2300" b="0" kern="1200" dirty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houses contemplated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1,37,763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No.of houses completed  so far</a:t>
                      </a:r>
                      <a:endParaRPr lang="en-IN" sz="2300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22,429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3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 .of Villages Prioritized</a:t>
                      </a:r>
                      <a:endParaRPr lang="en-IN" sz="2300" b="0" kern="1200" dirty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IN" sz="23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9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 .of Villages Shifted</a:t>
                      </a:r>
                      <a:endParaRPr kumimoji="0" lang="en-IN" sz="2300" b="0" kern="1200" dirty="0" smtClean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kumimoji="0" lang="en-IN" sz="2300" b="0" kern="1200" dirty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en-IN" sz="2300" b="0" kern="1200" dirty="0">
                        <a:solidFill>
                          <a:srgbClr val="FFFF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FF0D-4E06-45F6-ADAD-707DFE4E09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2"/>
          <a:srcRect r="33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143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Components of R&amp;R 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163"/>
            <a:ext cx="8382000" cy="4389437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House site with basic amenities</a:t>
            </a:r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House grant</a:t>
            </a:r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Loss of livelihood monitised as wages </a:t>
            </a:r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Subsistence allowance</a:t>
            </a:r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Land for land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FF0D-4E06-45F6-ADAD-707DFE4E09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62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Functions of District Collector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839200" cy="4267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Approval of list of eligible PDFs</a:t>
            </a:r>
          </a:p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Approval of R&amp;R Action Plan</a:t>
            </a:r>
          </a:p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Approval of works in R&amp;R Centres</a:t>
            </a:r>
          </a:p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Monitoring &amp; Coordinating R&amp;R thru PLMC</a:t>
            </a:r>
          </a:p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Community Mobilization</a:t>
            </a:r>
          </a:p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Establishing linkages for restoring normal rights of the PDFs incl. livelihood</a:t>
            </a:r>
          </a:p>
          <a:p>
            <a:pPr>
              <a:buClr>
                <a:srgbClr val="FFFF00"/>
              </a:buClr>
            </a:pPr>
            <a:r>
              <a:rPr lang="en-IN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Grievance Redressal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FF0D-4E06-45F6-ADAD-707DFE4E09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Functions of Project Administrator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4495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Appoint R&amp;R officers(Delegation of Powers)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Conduct SES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Prepare &amp; finalise R&amp;R Action Plan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Assess the infrastructure required in R&amp;R Centres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Execute R&amp;R Action Plan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Payments &amp; Disbursal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Financial Management of R&amp;R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Convene PLMC</a:t>
            </a:r>
          </a:p>
          <a:p>
            <a:pPr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Grievance Redressal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0FF0D-4E06-45F6-ADAD-707DFE4E09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7318A-7AF6-47E1-95C8-5E5BB40E973F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620202"/>
          <a:ext cx="8686800" cy="5120639"/>
        </p:xfrm>
        <a:graphic>
          <a:graphicData uri="http://schemas.openxmlformats.org/drawingml/2006/table">
            <a:tbl>
              <a:tblPr/>
              <a:tblGrid>
                <a:gridCol w="4724400"/>
                <a:gridCol w="3962400"/>
              </a:tblGrid>
              <a:tr h="405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Prescribed Item/Issue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Policy -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House site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Rural:  202 Sq.mts  </a:t>
                      </a:r>
                      <a:endParaRPr lang="en-US" sz="24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Urban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  75 Sq.mts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Transportation charges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Rs.5000/-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Financial Assistance for cattle shed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Rs.15000/-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Income  Generation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Grant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Rs.25000/-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House construction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grant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Rs.53000  +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IAY housing grant.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Allotment of land against land acquired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 Ha  of dry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land    (or)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1.25 Ha of wet land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Land development Grant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Rs.10000/-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Agriculture production Grant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Rs.5000/-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Agl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Wages for land less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 days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Wages for marginal farmers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 days</a:t>
                      </a:r>
                    </a:p>
                  </a:txBody>
                  <a:tcPr marL="31590" marR="31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914400"/>
            <a:ext cx="8610600" cy="533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IN" sz="4000" b="1" kern="0" dirty="0">
                <a:solidFill>
                  <a:srgbClr val="FFFF00"/>
                </a:solidFill>
                <a:latin typeface="Times New Roman" pitchFamily="18" charset="0"/>
                <a:ea typeface="Arial" pitchFamily="-110" charset="0"/>
                <a:cs typeface="Times New Roman" pitchFamily="18" charset="0"/>
              </a:rPr>
              <a:t>Individual Benefits under R&amp;R Policy</a:t>
            </a:r>
            <a:endParaRPr lang="en-US" sz="4000" b="1" kern="0" dirty="0">
              <a:solidFill>
                <a:srgbClr val="FFFF00"/>
              </a:solidFill>
              <a:latin typeface="Times New Roman" pitchFamily="18" charset="0"/>
              <a:ea typeface="Arial" pitchFamily="-110" charset="0"/>
              <a:cs typeface="Times New Roman" pitchFamily="18" charset="0"/>
            </a:endParaRPr>
          </a:p>
        </p:txBody>
      </p:sp>
      <p:pic>
        <p:nvPicPr>
          <p:cNvPr id="5" name="Picture 4" descr="RRBanner_Gre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3518</TotalTime>
  <Words>1317</Words>
  <Application>Microsoft Office PowerPoint</Application>
  <PresentationFormat>On-screen Show (4:3)</PresentationFormat>
  <Paragraphs>334</Paragraphs>
  <Slides>20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 Goal</vt:lpstr>
      <vt:lpstr>Financial Achievement</vt:lpstr>
      <vt:lpstr>         R&amp;R Activities of Irrigation Projects – a snapshot</vt:lpstr>
      <vt:lpstr>Slide 5</vt:lpstr>
      <vt:lpstr>Components of R&amp;R </vt:lpstr>
      <vt:lpstr>Functions of District Collector</vt:lpstr>
      <vt:lpstr>Functions of Project Administrator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</dc:creator>
  <cp:lastModifiedBy>Sanjay jaju</cp:lastModifiedBy>
  <cp:revision>735</cp:revision>
  <dcterms:created xsi:type="dcterms:W3CDTF">2013-05-09T07:29:48Z</dcterms:created>
  <dcterms:modified xsi:type="dcterms:W3CDTF">2013-05-09T07:31:11Z</dcterms:modified>
</cp:coreProperties>
</file>